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78" r:id="rId18"/>
    <p:sldId id="275" r:id="rId19"/>
    <p:sldId id="271" r:id="rId20"/>
    <p:sldId id="276" r:id="rId21"/>
    <p:sldId id="277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1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DB23-8958-4CDB-9629-C53873B32FC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E410-7B4F-4523-A0B0-E89FADCF16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DB23-8958-4CDB-9629-C53873B32FC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E410-7B4F-4523-A0B0-E89FADCF16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DB23-8958-4CDB-9629-C53873B32FC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E410-7B4F-4523-A0B0-E89FADCF16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DB23-8958-4CDB-9629-C53873B32FC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E410-7B4F-4523-A0B0-E89FADCF16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DB23-8958-4CDB-9629-C53873B32FC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E410-7B4F-4523-A0B0-E89FADCF16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DB23-8958-4CDB-9629-C53873B32FC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E410-7B4F-4523-A0B0-E89FADCF16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DB23-8958-4CDB-9629-C53873B32FC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E410-7B4F-4523-A0B0-E89FADCF16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DB23-8958-4CDB-9629-C53873B32FC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E410-7B4F-4523-A0B0-E89FADCF16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DB23-8958-4CDB-9629-C53873B32FC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E410-7B4F-4523-A0B0-E89FADCF16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DB23-8958-4CDB-9629-C53873B32FC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E410-7B4F-4523-A0B0-E89FADCF16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DB23-8958-4CDB-9629-C53873B32FC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9E410-7B4F-4523-A0B0-E89FADCF16B2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A4FDB23-8958-4CDB-9629-C53873B32FC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5A89E410-7B4F-4523-A0B0-E89FADCF16B2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9.5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Infinite Series:  “The Comparison, Ratio, and Root Tests”</a:t>
            </a:r>
          </a:p>
        </p:txBody>
      </p:sp>
    </p:spTree>
    <p:extLst>
      <p:ext uri="{BB962C8B-B14F-4D97-AF65-F5344CB8AC3E}">
        <p14:creationId xmlns:p14="http://schemas.microsoft.com/office/powerpoint/2010/main" val="3424970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Limit Comparison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those two examples, we were able to guess about convergence or divergence using informal principles and our ability to find related series we could compare to.</a:t>
            </a:r>
          </a:p>
          <a:p>
            <a:r>
              <a:rPr lang="en-US" dirty="0"/>
              <a:t>Unfortunately, it is not always easy to find a comparable series.</a:t>
            </a:r>
          </a:p>
          <a:p>
            <a:r>
              <a:rPr lang="en-US" dirty="0"/>
              <a:t>Therefore, we need an alternative that can often be easier to apply.</a:t>
            </a:r>
          </a:p>
          <a:p>
            <a:r>
              <a:rPr lang="en-US" dirty="0"/>
              <a:t>We still need to first guess at the convergence or divergence and find a series that supports our guess.</a:t>
            </a:r>
          </a:p>
        </p:txBody>
      </p:sp>
    </p:spTree>
    <p:extLst>
      <p:ext uri="{BB962C8B-B14F-4D97-AF65-F5344CB8AC3E}">
        <p14:creationId xmlns:p14="http://schemas.microsoft.com/office/powerpoint/2010/main" val="2717915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The Limit Comparison Test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proof is on page A39 in the appendices if you are interested.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" y="2286000"/>
            <a:ext cx="90678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42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Similar to First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745839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nary>
                  </m:oMath>
                </a14:m>
                <a:r>
                  <a:rPr lang="en-US" dirty="0"/>
                  <a:t> is the first example we looked at in this section.</a:t>
                </a:r>
              </a:p>
              <a:p>
                <a:r>
                  <a:rPr lang="en-US" dirty="0"/>
                  <a:t>This time we will consider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nary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which is similar and also likely to behave like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 .</a:t>
                </a:r>
              </a:p>
              <a:p>
                <a:endParaRPr lang="en-US" dirty="0"/>
              </a:p>
              <a:p>
                <a:r>
                  <a:rPr lang="en-US" dirty="0"/>
                  <a:t>Apply Limit Comparison Test: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rad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		and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rad>
                                <m:r>
                                  <a:rPr lang="en-US" i="1">
                                    <a:latin typeface="Cambria Math"/>
                                  </a:rPr>
                                  <m:t>+1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/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r>
                  <a:rPr lang="en-US" dirty="0"/>
                  <a:t>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1+0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/>
                  <a:t>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/>
                  <a:t>&gt;0, the series diverges following the divergence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745839"/>
              </a:xfrm>
              <a:blipFill rotWithShape="1">
                <a:blip r:embed="rId2"/>
                <a:stretch>
                  <a:fillRect l="-342" t="-10655" r="-942" b="-5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540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Another Limit Comparison Test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752600"/>
                <a:ext cx="7125112" cy="4267200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+4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7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+2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is likely to behave like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7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 is a convergent p-series (4&gt;1)</a:t>
                </a:r>
              </a:p>
              <a:p>
                <a:endParaRPr lang="en-US" dirty="0"/>
              </a:p>
              <a:p>
                <a:r>
                  <a:rPr lang="en-US" dirty="0"/>
                  <a:t>Apply Limit Comparison Test: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7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dirty="0"/>
                  <a:t>		and 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−2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+4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/>
                                  </a:rPr>
                                  <m:t>+2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−2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+4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7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7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+4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7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−3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+6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</m:oMath>
                </a14:m>
                <a:r>
                  <a:rPr lang="en-US" dirty="0"/>
                  <a:t> is finite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/>
                      </a:rPr>
                      <m:t>&gt; </m:t>
                    </m:r>
                  </m:oMath>
                </a14:m>
                <a:r>
                  <a:rPr lang="en-US" dirty="0"/>
                  <a:t>0, the series converges following the convergence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752600"/>
                <a:ext cx="7125112" cy="4267200"/>
              </a:xfrm>
              <a:blipFill rotWithShape="0">
                <a:blip r:embed="rId2"/>
                <a:stretch>
                  <a:fillRect l="-342" t="-7286" r="-1454" b="-1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758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Ratio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comparison test and the limit comparison test first require making a guess about convergence and then finding a series to compare to, both of which can be difficult.</a:t>
            </a:r>
          </a:p>
          <a:p>
            <a:endParaRPr lang="en-US" dirty="0"/>
          </a:p>
          <a:p>
            <a:r>
              <a:rPr lang="en-US" dirty="0"/>
              <a:t>If you cannot find an appropriate series for comparison, you can often use the Ratio Test.</a:t>
            </a:r>
          </a:p>
          <a:p>
            <a:endParaRPr lang="en-US" dirty="0"/>
          </a:p>
          <a:p>
            <a:r>
              <a:rPr lang="en-US" dirty="0"/>
              <a:t>The Ratio Test does not require an initial guess or a series for comparison.</a:t>
            </a:r>
          </a:p>
        </p:txBody>
      </p:sp>
    </p:spTree>
    <p:extLst>
      <p:ext uri="{BB962C8B-B14F-4D97-AF65-F5344CB8AC3E}">
        <p14:creationId xmlns:p14="http://schemas.microsoft.com/office/powerpoint/2010/main" val="1761456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Ratio Test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proof of the Ratio Test is on page A40 in the appendices if you are interested.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54" y="2209800"/>
            <a:ext cx="91059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08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 Test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Determine whether the following series converges or diverges:</a:t>
                </a:r>
              </a:p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den>
                            </m:f>
                          </m:den>
                        </m:f>
                      </m:e>
                    </m:func>
                  </m:oMath>
                </a14:m>
                <a:r>
                  <a:rPr lang="en-US" dirty="0"/>
                  <a:t> =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/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 =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&lt;1</a:t>
                </a:r>
              </a:p>
              <a:p>
                <a:r>
                  <a:rPr lang="en-US" dirty="0"/>
                  <a:t>Therefore the series converges.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002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8F47-FBDE-4BF2-806A-3A7A6947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7125113" cy="924475"/>
          </a:xfrm>
        </p:spPr>
        <p:txBody>
          <a:bodyPr/>
          <a:lstStyle/>
          <a:p>
            <a:r>
              <a:rPr lang="en-US" dirty="0"/>
              <a:t>Another Ratio Test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702667-70E9-4A2D-A810-01EEBC4F8F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Determine whether the following series converges or diverges:</a:t>
                </a:r>
              </a:p>
              <a:p>
                <a:r>
                  <a:rPr lang="en-US" dirty="0"/>
                  <a:t>d)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den>
                            </m:f>
                          </m:den>
                        </m:f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+2)(2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  <m:t>+1)</m:t>
                        </m:r>
                      </m:e>
                    </m:func>
                  </m:oMath>
                </a14:m>
                <a:r>
                  <a:rPr lang="en-US" dirty="0"/>
                  <a:t>  =</a:t>
                </a:r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/>
                      </a:rPr>
                      <m:t>∞</m:t>
                    </m:r>
                  </m:oMath>
                </a14:m>
                <a:r>
                  <a:rPr lang="en-US" dirty="0"/>
                  <a:t>&gt;1</a:t>
                </a:r>
              </a:p>
              <a:p>
                <a:r>
                  <a:rPr lang="en-US" dirty="0"/>
                  <a:t>Therefore the series diverges.</a:t>
                </a:r>
              </a:p>
              <a:p>
                <a:endParaRPr lang="en-US" dirty="0"/>
              </a:p>
              <a:p>
                <a:r>
                  <a:rPr lang="en-US" dirty="0"/>
                  <a:t>There are several more examples on page 635 that you can refer to while doing your homework.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702667-70E9-4A2D-A810-01EEBC4F8F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14" t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805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Root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2" y="1176061"/>
            <a:ext cx="7125112" cy="4051437"/>
          </a:xfrm>
        </p:spPr>
        <p:txBody>
          <a:bodyPr/>
          <a:lstStyle/>
          <a:p>
            <a:r>
              <a:rPr lang="en-US" dirty="0"/>
              <a:t>In cases where it is difficult or inconvenient to find the limit required for the ratio test, the next test is sometimes useful.</a:t>
            </a:r>
          </a:p>
          <a:p>
            <a:endParaRPr lang="en-US" dirty="0"/>
          </a:p>
          <a:p>
            <a:r>
              <a:rPr lang="en-US" dirty="0"/>
              <a:t>Its proof is similar to the proof of the ratio test.</a:t>
            </a:r>
          </a:p>
        </p:txBody>
      </p:sp>
    </p:spTree>
    <p:extLst>
      <p:ext uri="{BB962C8B-B14F-4D97-AF65-F5344CB8AC3E}">
        <p14:creationId xmlns:p14="http://schemas.microsoft.com/office/powerpoint/2010/main" val="200628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Root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asrg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1600200"/>
            <a:ext cx="90932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80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graphics are attributed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905000"/>
            <a:ext cx="5726654" cy="4051437"/>
          </a:xfrm>
          <a:prstGeom prst="rect">
            <a:avLst/>
          </a:prstGeom>
        </p:spPr>
        <p:txBody>
          <a:bodyPr/>
          <a:lstStyle/>
          <a:p>
            <a:endParaRPr lang="en-US" i="1" dirty="0"/>
          </a:p>
          <a:p>
            <a:r>
              <a:rPr lang="en-US" i="1" dirty="0"/>
              <a:t>Calculus,10/E</a:t>
            </a:r>
            <a:r>
              <a:rPr lang="en-US" dirty="0"/>
              <a:t> by Howard Anton, Irl Bivens, and Stephen Davis</a:t>
            </a:r>
            <a:br>
              <a:rPr lang="en-US" dirty="0"/>
            </a:br>
            <a:r>
              <a:rPr lang="en-US" dirty="0"/>
              <a:t>Copyright © 2009 by John Wiley &amp; Sons, Inc.  All rights reserved.”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21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Test 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07361"/>
                <a:ext cx="7848600" cy="405143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root test is useful when the general term is raised to the k power.</a:t>
                </a:r>
              </a:p>
              <a:p>
                <a:r>
                  <a:rPr lang="en-US" dirty="0"/>
                  <a:t>Example:  determine whether the following series converge or diverge.</a:t>
                </a:r>
              </a:p>
              <a:p>
                <a:r>
                  <a:rPr lang="en-US" dirty="0"/>
                  <a:t>a)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−5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 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𝑘</m:t>
                                </m:r>
                              </m:den>
                            </m:f>
                          </m:sup>
                        </m:sSup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−5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/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= 2 &gt; 1 therefore diverges</a:t>
                </a:r>
              </a:p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𝜌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𝑘</m:t>
                                </m:r>
                              </m:den>
                            </m:f>
                          </m:sup>
                        </m:sSup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ea typeface="Cambria Math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→+∞</m:t>
                        </m:r>
                      </m:lim>
                    </m:limLow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/>
                  <a:t>  = 0 &lt; 1 therefore converges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07361"/>
                <a:ext cx="7848600" cy="4051437"/>
              </a:xfrm>
              <a:blipFill>
                <a:blip r:embed="rId2"/>
                <a:stretch>
                  <a:fillRect l="-466" t="-2857" r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298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List of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Squeezing Theorem for Sequences</a:t>
            </a:r>
          </a:p>
          <a:p>
            <a:r>
              <a:rPr lang="en-US" dirty="0"/>
              <a:t>Sums of Geometric Series</a:t>
            </a:r>
          </a:p>
          <a:p>
            <a:r>
              <a:rPr lang="en-US" dirty="0"/>
              <a:t>Telescoping Sums</a:t>
            </a:r>
          </a:p>
          <a:p>
            <a:r>
              <a:rPr lang="en-US" dirty="0"/>
              <a:t>Harmonic Series</a:t>
            </a:r>
          </a:p>
          <a:p>
            <a:r>
              <a:rPr lang="en-US" dirty="0"/>
              <a:t>Convergence Tests</a:t>
            </a:r>
          </a:p>
          <a:p>
            <a:pPr lvl="1"/>
            <a:r>
              <a:rPr lang="en-US" dirty="0"/>
              <a:t>The Divergence Test</a:t>
            </a:r>
          </a:p>
          <a:p>
            <a:pPr lvl="1"/>
            <a:r>
              <a:rPr lang="en-US" dirty="0"/>
              <a:t>The Integral Test</a:t>
            </a:r>
          </a:p>
          <a:p>
            <a:pPr lvl="1"/>
            <a:r>
              <a:rPr lang="en-US" dirty="0"/>
              <a:t>Convergence of p-series</a:t>
            </a:r>
          </a:p>
          <a:p>
            <a:pPr lvl="1"/>
            <a:r>
              <a:rPr lang="en-US" dirty="0"/>
              <a:t>The Comparison Test</a:t>
            </a:r>
          </a:p>
          <a:p>
            <a:pPr lvl="1"/>
            <a:r>
              <a:rPr lang="en-US" dirty="0"/>
              <a:t>The Limit Comparison Test</a:t>
            </a:r>
          </a:p>
          <a:p>
            <a:pPr lvl="1"/>
            <a:r>
              <a:rPr lang="en-US" dirty="0"/>
              <a:t>The Ratio Test</a:t>
            </a:r>
          </a:p>
          <a:p>
            <a:pPr lvl="1"/>
            <a:r>
              <a:rPr lang="en-US" dirty="0"/>
              <a:t>The Root 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58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C4BD-31DE-4EDB-89E5-6AB78FB68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Yellowstone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82516B-355D-43B9-8AAD-5585BDB13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650" y="2014436"/>
            <a:ext cx="7124700" cy="363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4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section we will develop some more basic convergence tests for series with </a:t>
            </a:r>
            <a:r>
              <a:rPr lang="en-US" dirty="0">
                <a:solidFill>
                  <a:srgbClr val="00B0F0"/>
                </a:solidFill>
              </a:rPr>
              <a:t>nonnegative</a:t>
            </a:r>
            <a:r>
              <a:rPr lang="en-US" dirty="0"/>
              <a:t> terms.  </a:t>
            </a:r>
          </a:p>
          <a:p>
            <a:endParaRPr lang="en-US" dirty="0"/>
          </a:p>
          <a:p>
            <a:r>
              <a:rPr lang="en-US" dirty="0"/>
              <a:t>Later, we will use some of these tests to study the convergence of Taylor series which have to do with polynomials.</a:t>
            </a:r>
          </a:p>
        </p:txBody>
      </p:sp>
    </p:spTree>
    <p:extLst>
      <p:ext uri="{BB962C8B-B14F-4D97-AF65-F5344CB8AC3E}">
        <p14:creationId xmlns:p14="http://schemas.microsoft.com/office/powerpoint/2010/main" val="264673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Comparison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809749"/>
                <a:ext cx="4495800" cy="459105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comparison test uses the known convergence or divergence of a series to deduce the convergence or divergence of another series.</a:t>
                </a:r>
              </a:p>
              <a:p>
                <a:r>
                  <a:rPr lang="en-US" dirty="0"/>
                  <a:t>If you visualize the terms in the series as areas of rectangles, the comparison test states that if the total area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finite, then the total area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must also be finite.</a:t>
                </a:r>
              </a:p>
              <a:p>
                <a:r>
                  <a:rPr lang="en-US" dirty="0"/>
                  <a:t>Also, if the total area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infinite, then the total area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must also be infinite.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33400" y="1809749"/>
                <a:ext cx="4495800" cy="4591051"/>
              </a:xfrm>
              <a:blipFill rotWithShape="1">
                <a:blip r:embed="rId2"/>
                <a:stretch>
                  <a:fillRect l="-814" r="-3664" b="-1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828800"/>
            <a:ext cx="3351119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97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Comparison Test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 err="1"/>
              </a:p>
              <a:p>
                <a:endParaRPr lang="en-US" dirty="0" err="1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 err="1"/>
              </a:p>
              <a:p>
                <a:r>
                  <a:rPr lang="en-US" dirty="0"/>
                  <a:t>Note:  It is not essential that the 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hold for all k.  </a:t>
                </a:r>
                <a:r>
                  <a:rPr lang="en-US" dirty="0">
                    <a:solidFill>
                      <a:srgbClr val="00B0F0"/>
                    </a:solidFill>
                  </a:rPr>
                  <a:t>The conclusions of the theorem remain true if this condition is “eventually true”.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5" y="1752600"/>
            <a:ext cx="90805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89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5724"/>
            <a:ext cx="7924800" cy="924475"/>
          </a:xfrm>
        </p:spPr>
        <p:txBody>
          <a:bodyPr/>
          <a:lstStyle/>
          <a:p>
            <a:r>
              <a:rPr lang="en-US" dirty="0"/>
              <a:t>Steps for Using the Comparison Test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8264"/>
            <a:ext cx="9127864" cy="240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70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 to Help with Step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is somewhat unusual that the first step on the previous slide says that you need to guess something.  Therefore, there are some informal principles to help with that process.</a:t>
                </a:r>
              </a:p>
              <a:p>
                <a:r>
                  <a:rPr lang="en-US" dirty="0"/>
                  <a:t>In most cases, the series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will have its general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expressed as a fraction.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>
                    <a:solidFill>
                      <a:srgbClr val="00B0F0"/>
                    </a:solidFill>
                  </a:rPr>
                  <a:t>Constant terms in the denominator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can usually be deleted </a:t>
                </a:r>
                <a:r>
                  <a:rPr lang="en-US" dirty="0"/>
                  <a:t>without affecting the convergence or divergence of the series.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dirty="0"/>
                  <a:t>If a </a:t>
                </a:r>
                <a:r>
                  <a:rPr lang="en-US" dirty="0">
                    <a:solidFill>
                      <a:srgbClr val="00B0F0"/>
                    </a:solidFill>
                  </a:rPr>
                  <a:t>polynomial in k appears as a factor in the numerator or denominator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, all but the leading term in the polynomial can usually be discarded </a:t>
                </a:r>
                <a:r>
                  <a:rPr lang="en-US" dirty="0"/>
                  <a:t>without affecting the convergence or divergence of the series.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4" r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627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5724"/>
            <a:ext cx="7924800" cy="924475"/>
          </a:xfrm>
        </p:spPr>
        <p:txBody>
          <a:bodyPr/>
          <a:lstStyle/>
          <a:p>
            <a:r>
              <a:rPr lang="en-US" dirty="0"/>
              <a:t>Example Using the Comparison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822039"/>
              </a:xfrm>
            </p:spPr>
            <p:txBody>
              <a:bodyPr>
                <a:normAutofit/>
              </a:bodyPr>
              <a:lstStyle/>
              <a:p>
                <a:pPr marL="342900" lvl="1" indent="-342900"/>
                <a:r>
                  <a:rPr lang="en-US" dirty="0"/>
                  <a:t>According to the first principle on the previous slide (</a:t>
                </a:r>
                <a:r>
                  <a:rPr lang="en-US" dirty="0">
                    <a:solidFill>
                      <a:srgbClr val="00B0F0"/>
                    </a:solidFill>
                  </a:rPr>
                  <a:t>Constant terms in the denominator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can usually be deleted </a:t>
                </a:r>
                <a:r>
                  <a:rPr lang="en-US" dirty="0"/>
                  <a:t>without affecting the convergence or divergence of the series), we should be able to drop the constant in the denominator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nary>
                  </m:oMath>
                </a14:m>
                <a:r>
                  <a:rPr lang="en-US" dirty="0"/>
                  <a:t> without affecting the convergence or divergence.</a:t>
                </a:r>
              </a:p>
              <a:p>
                <a:r>
                  <a:rPr lang="en-US" dirty="0"/>
                  <a:t> That tells us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nary>
                  </m:oMath>
                </a14:m>
                <a:r>
                  <a:rPr lang="en-US" dirty="0"/>
                  <a:t> is likely to behave like the p-series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 which is a divergent p-series since 0&lt;1/2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dirty="0"/>
                  <a:t>1</a:t>
                </a:r>
              </a:p>
              <a:p>
                <a:r>
                  <a:rPr lang="en-US" dirty="0"/>
                  <a:t>Also,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rad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den>
                        </m:f>
                      </m:e>
                    </m:nary>
                  </m:oMath>
                </a14:m>
                <a:r>
                  <a:rPr lang="en-US" dirty="0"/>
                  <a:t> &gt;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  for k=1,2,3… so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 is a divergent series that is “smaller” than the given series.</a:t>
                </a:r>
              </a:p>
              <a:p>
                <a:r>
                  <a:rPr lang="en-US" dirty="0"/>
                  <a:t>Therefore, the given series also diverges.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822039"/>
              </a:xfrm>
              <a:blipFill rotWithShape="1">
                <a:blip r:embed="rId2"/>
                <a:stretch>
                  <a:fillRect l="-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25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Another Example Using the Comparison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9443" y="1807361"/>
                <a:ext cx="7125112" cy="4745839"/>
              </a:xfrm>
            </p:spPr>
            <p:txBody>
              <a:bodyPr>
                <a:normAutofit/>
              </a:bodyPr>
              <a:lstStyle/>
              <a:p>
                <a:pPr marL="342900" lvl="1" indent="-342900"/>
                <a:r>
                  <a:rPr lang="en-US" dirty="0"/>
                  <a:t>According to the second principle (if a </a:t>
                </a:r>
                <a:r>
                  <a:rPr lang="en-US" dirty="0">
                    <a:solidFill>
                      <a:srgbClr val="00B0F0"/>
                    </a:solidFill>
                  </a:rPr>
                  <a:t>polynomial in k appears as a factor in the numerator or denominator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, all but the leading term in the polynomial can usually be discarded </a:t>
                </a:r>
                <a:r>
                  <a:rPr lang="en-US" dirty="0"/>
                  <a:t>without affecting the convergence or divergence of the series), we should be able to drop the other term in the denominator of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without affecting the convergence or divergence.</a:t>
                </a:r>
              </a:p>
              <a:p>
                <a:r>
                  <a:rPr lang="en-US" dirty="0"/>
                  <a:t> That tells us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	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 is likely to behave like the p-series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 which is a convergent p-series since 2&gt;1.</a:t>
                </a:r>
              </a:p>
              <a:p>
                <a:r>
                  <a:rPr lang="en-US" dirty="0"/>
                  <a:t>Also,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for k=1,2,3… so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dirty="0"/>
                  <a:t>is a convergent series that is “bigger” than the given series.</a:t>
                </a:r>
              </a:p>
              <a:p>
                <a:r>
                  <a:rPr lang="en-US" dirty="0"/>
                  <a:t>Therefore, the given series also converges.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9443" y="1807361"/>
                <a:ext cx="7125112" cy="4745839"/>
              </a:xfrm>
              <a:blipFill rotWithShape="1">
                <a:blip r:embed="rId2"/>
                <a:stretch>
                  <a:fillRect l="-514" r="-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4800600" y="38100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07853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TC102455610[[fn=Autumn]]</Template>
  <TotalTime>2223</TotalTime>
  <Words>1016</Words>
  <Application>Microsoft Office PowerPoint</Application>
  <PresentationFormat>On-screen Show (4:3)</PresentationFormat>
  <Paragraphs>122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Cambria Math</vt:lpstr>
      <vt:lpstr>Courier New</vt:lpstr>
      <vt:lpstr>Verdana</vt:lpstr>
      <vt:lpstr>Wingdings 2</vt:lpstr>
      <vt:lpstr>Autumn</vt:lpstr>
      <vt:lpstr>Section 9.5</vt:lpstr>
      <vt:lpstr>All graphics are attributed to:</vt:lpstr>
      <vt:lpstr>Introduction</vt:lpstr>
      <vt:lpstr>The Comparison Test</vt:lpstr>
      <vt:lpstr>Formal Comparison Test Theorem</vt:lpstr>
      <vt:lpstr>Steps for Using the Comparison Test</vt:lpstr>
      <vt:lpstr>Suggestions to Help with Step 1</vt:lpstr>
      <vt:lpstr>Example Using the Comparison Test</vt:lpstr>
      <vt:lpstr>Another Example Using the Comparison Test</vt:lpstr>
      <vt:lpstr>The Limit Comparison Test</vt:lpstr>
      <vt:lpstr>The Limit Comparison Test Theorem</vt:lpstr>
      <vt:lpstr>Example Similar to First Example</vt:lpstr>
      <vt:lpstr>Another Limit Comparison Test Example</vt:lpstr>
      <vt:lpstr>The Ratio Test</vt:lpstr>
      <vt:lpstr>The Ratio Test Theorem</vt:lpstr>
      <vt:lpstr>Ratio Test Example</vt:lpstr>
      <vt:lpstr>Another Ratio Test Example</vt:lpstr>
      <vt:lpstr>The Root Test</vt:lpstr>
      <vt:lpstr>The Root Test</vt:lpstr>
      <vt:lpstr>Root Test Examples</vt:lpstr>
      <vt:lpstr>Running List of Ideas</vt:lpstr>
      <vt:lpstr>Yellowstone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9.5</dc:title>
  <dc:creator>Lewis, Deborah</dc:creator>
  <cp:lastModifiedBy>Lewis, Deborah</cp:lastModifiedBy>
  <cp:revision>23</cp:revision>
  <dcterms:created xsi:type="dcterms:W3CDTF">2014-10-24T19:13:06Z</dcterms:created>
  <dcterms:modified xsi:type="dcterms:W3CDTF">2019-10-24T19:09:24Z</dcterms:modified>
</cp:coreProperties>
</file>